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39" r:id="rId3"/>
    <p:sldId id="342" r:id="rId4"/>
    <p:sldId id="340" r:id="rId5"/>
    <p:sldId id="343" r:id="rId6"/>
    <p:sldId id="344" r:id="rId7"/>
    <p:sldId id="346" r:id="rId8"/>
    <p:sldId id="347" r:id="rId9"/>
    <p:sldId id="349" r:id="rId10"/>
    <p:sldId id="348" r:id="rId11"/>
    <p:sldId id="356" r:id="rId12"/>
    <p:sldId id="357" r:id="rId13"/>
    <p:sldId id="353" r:id="rId14"/>
  </p:sldIdLst>
  <p:sldSz cx="9144000" cy="6858000" type="screen4x3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4" d="100"/>
          <a:sy n="84" d="100"/>
        </p:scale>
        <p:origin x="138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Blad1!$A$2:$A$11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Blad1!$B$2:$B$11</c:f>
              <c:numCache>
                <c:formatCode>General</c:formatCode>
                <c:ptCount val="10"/>
                <c:pt idx="0">
                  <c:v>613</c:v>
                </c:pt>
                <c:pt idx="1">
                  <c:v>639</c:v>
                </c:pt>
                <c:pt idx="2">
                  <c:v>617</c:v>
                </c:pt>
                <c:pt idx="3">
                  <c:v>631</c:v>
                </c:pt>
                <c:pt idx="4">
                  <c:v>642</c:v>
                </c:pt>
                <c:pt idx="5">
                  <c:v>645</c:v>
                </c:pt>
                <c:pt idx="6">
                  <c:v>652</c:v>
                </c:pt>
                <c:pt idx="7">
                  <c:v>663</c:v>
                </c:pt>
                <c:pt idx="8">
                  <c:v>683</c:v>
                </c:pt>
                <c:pt idx="9">
                  <c:v>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38-4F8E-B3A2-E364F0D91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764848"/>
        <c:axId val="23766928"/>
      </c:barChart>
      <c:catAx>
        <c:axId val="23764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Jaren</a:t>
                </a:r>
              </a:p>
            </c:rich>
          </c:tx>
          <c:layout>
            <c:manualLayout>
              <c:xMode val="edge"/>
              <c:yMode val="edge"/>
              <c:x val="0.9005281690140845"/>
              <c:y val="0.949252087767802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3766928"/>
        <c:crosses val="autoZero"/>
        <c:auto val="1"/>
        <c:lblAlgn val="ctr"/>
        <c:lblOffset val="100"/>
        <c:noMultiLvlLbl val="0"/>
      </c:catAx>
      <c:valAx>
        <c:axId val="23766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BNI in </a:t>
                </a:r>
                <a:r>
                  <a:rPr lang="en-US" sz="1800" dirty="0" err="1"/>
                  <a:t>miljard</a:t>
                </a:r>
                <a:r>
                  <a:rPr lang="en-US" sz="1800" dirty="0"/>
                  <a:t> €</a:t>
                </a:r>
              </a:p>
            </c:rich>
          </c:tx>
          <c:layout>
            <c:manualLayout>
              <c:xMode val="edge"/>
              <c:yMode val="edge"/>
              <c:x val="2.6273809882851715E-3"/>
              <c:y val="1.297536227062145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376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11CD3-7CFF-49E4-814F-8FF4E5819514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D00C6-A7DF-4CF1-AD2E-1ACF47B6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5636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614CD-57F7-4938-8A1A-DECCA4CEFBF4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750" y="4776789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328F5-0CCF-4D7A-9DA3-DD3B553B36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0005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8-5-2019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8-5-2019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8-5-2019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8-5-2019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8-5-2019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8-5-2019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8-5-2019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8-5-2019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8-5-2019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8-5-2019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8" y="0"/>
            <a:ext cx="9144000" cy="685662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392" y="3105884"/>
            <a:ext cx="6645216" cy="64623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412776"/>
            <a:ext cx="6645216" cy="646232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1331640" y="764704"/>
            <a:ext cx="6645424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6000" b="1" dirty="0" smtClean="0"/>
              <a:t>Inkomen</a:t>
            </a:r>
          </a:p>
          <a:p>
            <a:r>
              <a:rPr lang="nl-NL" sz="1800" b="1" dirty="0" smtClean="0"/>
              <a:t>IBS </a:t>
            </a:r>
            <a:r>
              <a:rPr lang="nl-NL" sz="1800" b="1" dirty="0" smtClean="0"/>
              <a:t>– produceren</a:t>
            </a:r>
          </a:p>
          <a:p>
            <a:endParaRPr lang="nl-NL" sz="3900" b="1" dirty="0" smtClean="0"/>
          </a:p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doni MT" panose="02070603080606020203" pitchFamily="18" charset="0"/>
              </a:rPr>
              <a:t>- </a:t>
            </a:r>
            <a:r>
              <a:rPr lang="nl-NL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doni MT" panose="02070603080606020203" pitchFamily="18" charset="0"/>
              </a:rPr>
              <a:t>Wat heb ik aan geld, ik heb veel meer aan brood -</a:t>
            </a:r>
          </a:p>
          <a:p>
            <a:endParaRPr lang="nl-NL" sz="2000" b="1" i="1" dirty="0"/>
          </a:p>
        </p:txBody>
      </p:sp>
      <p:sp>
        <p:nvSpPr>
          <p:cNvPr id="3" name="Tekstvak 2"/>
          <p:cNvSpPr txBox="1"/>
          <p:nvPr/>
        </p:nvSpPr>
        <p:spPr>
          <a:xfrm>
            <a:off x="1962647" y="8210017"/>
            <a:ext cx="191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   </a:t>
            </a:r>
            <a:endParaRPr lang="nl-NL" dirty="0"/>
          </a:p>
        </p:txBody>
      </p:sp>
      <p:pic>
        <p:nvPicPr>
          <p:cNvPr id="1028" name="Picture 4" descr="Afbeeldingsresultaat voor julieas caes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0" y="3752116"/>
            <a:ext cx="1635784" cy="296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Welvaart?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196753"/>
            <a:ext cx="8136904" cy="576063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400" dirty="0" smtClean="0"/>
              <a:t>“De mate waarin iemand in zijn behoeften kan voorzien.”</a:t>
            </a:r>
            <a:endParaRPr lang="nl-NL" sz="2400" dirty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132855"/>
            <a:ext cx="7200800" cy="448920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Rechthoek 4"/>
          <p:cNvSpPr/>
          <p:nvPr/>
        </p:nvSpPr>
        <p:spPr>
          <a:xfrm>
            <a:off x="179512" y="2533544"/>
            <a:ext cx="2016224" cy="95410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nl-NL" sz="1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inkomen </a:t>
            </a:r>
            <a:r>
              <a:rPr lang="nl-NL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vertaald naar hoeveel </a:t>
            </a:r>
            <a:r>
              <a:rPr lang="nl-NL" sz="1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spullen </a:t>
            </a:r>
            <a:r>
              <a:rPr lang="nl-NL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daarvoor </a:t>
            </a:r>
            <a:r>
              <a:rPr lang="nl-NL" sz="1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gekocht kunnen worden</a:t>
            </a:r>
            <a:endParaRPr lang="nl-NL" sz="1400" dirty="0"/>
          </a:p>
        </p:txBody>
      </p:sp>
      <p:cxnSp>
        <p:nvCxnSpPr>
          <p:cNvPr id="7" name="Rechte verbindingslijn met pijl 6"/>
          <p:cNvCxnSpPr/>
          <p:nvPr/>
        </p:nvCxnSpPr>
        <p:spPr>
          <a:xfrm flipH="1" flipV="1">
            <a:off x="2267744" y="3519592"/>
            <a:ext cx="1440160" cy="857864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11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Nominale inkomens versus reële inkomens</a:t>
            </a:r>
            <a:endParaRPr lang="nl-NL" dirty="0"/>
          </a:p>
        </p:txBody>
      </p:sp>
      <p:pic>
        <p:nvPicPr>
          <p:cNvPr id="13316" name="Picture 4" descr="Afbeeldingsresultaat voor duitse mark inflat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52" y="1187555"/>
            <a:ext cx="4338069" cy="225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684984"/>
              </p:ext>
            </p:extLst>
          </p:nvPr>
        </p:nvGraphicFramePr>
        <p:xfrm>
          <a:off x="2771800" y="3645024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54068688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8239747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Jaar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Prijs van 1 kilo brood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98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December 1921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</a:t>
                      </a:r>
                      <a:r>
                        <a:rPr lang="nl-NL" baseline="0" dirty="0" smtClean="0"/>
                        <a:t> Mark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884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December 1922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136 Mark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211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Januari 1923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250 Mark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607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April 1923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474 Mark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541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Augustus 1923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69.000 Mark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791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November 1923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201.000.000.000 Mark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66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27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Inkomens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196752"/>
            <a:ext cx="8003232" cy="4929411"/>
          </a:xfrm>
        </p:spPr>
        <p:txBody>
          <a:bodyPr/>
          <a:lstStyle/>
          <a:p>
            <a:r>
              <a:rPr lang="nl-NL" sz="2400" dirty="0" smtClean="0"/>
              <a:t>Nominale inkomens: Het </a:t>
            </a:r>
            <a:r>
              <a:rPr lang="nl-NL" sz="2400" dirty="0"/>
              <a:t>inkomen in euro's uitgedrukt</a:t>
            </a:r>
          </a:p>
          <a:p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r>
              <a:rPr lang="nl-NL" sz="2400" dirty="0" smtClean="0"/>
              <a:t>Reële inkomens: </a:t>
            </a:r>
            <a:r>
              <a:rPr lang="nl-NL" sz="2400" dirty="0"/>
              <a:t>Het inkomen vertaald naar hoeveel spullen daarvoor gekocht kunnen worden</a:t>
            </a:r>
          </a:p>
          <a:p>
            <a:endParaRPr lang="nl-NL" dirty="0"/>
          </a:p>
        </p:txBody>
      </p:sp>
      <p:pic>
        <p:nvPicPr>
          <p:cNvPr id="1026" name="Picture 2" descr="Afbeeldingsresultaat voor nominale inko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05" y="4073083"/>
            <a:ext cx="4194150" cy="205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2 euromun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448" y="1692044"/>
            <a:ext cx="1469000" cy="149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81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Spreiding in inkomens</a:t>
            </a:r>
            <a:endParaRPr lang="nl-NL" sz="3600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4402" t="16601" r="24858" b="23924"/>
          <a:stretch/>
        </p:blipFill>
        <p:spPr>
          <a:xfrm>
            <a:off x="251520" y="1700807"/>
            <a:ext cx="3931637" cy="2592289"/>
          </a:xfrm>
          <a:prstGeom prst="rect">
            <a:avLst/>
          </a:prstGeo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4263" t="17153" r="25218" b="30018"/>
          <a:stretch/>
        </p:blipFill>
        <p:spPr>
          <a:xfrm>
            <a:off x="4427984" y="1700808"/>
            <a:ext cx="4406890" cy="2592288"/>
          </a:xfrm>
          <a:prstGeom prst="rect">
            <a:avLst/>
          </a:prstGeom>
        </p:spPr>
      </p:pic>
      <p:pic>
        <p:nvPicPr>
          <p:cNvPr id="9" name="Picture 2" descr="Afbeeldingsresultaat voor Welva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445224"/>
            <a:ext cx="2895852" cy="134262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Afbeeldingsresultaat voor oorzaa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47442"/>
            <a:ext cx="3402268" cy="198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3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Productiedieren versus hobbydieren</a:t>
            </a:r>
            <a:endParaRPr lang="nl-NL" dirty="0"/>
          </a:p>
        </p:txBody>
      </p:sp>
      <p:pic>
        <p:nvPicPr>
          <p:cNvPr id="1032" name="Picture 8" descr="Afbeeldingsresultaat voor hond en k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4189303" cy="173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fbeeldingsresultaat voor boerderijdiere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16" y="876326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jl-links en -rechts 3"/>
          <p:cNvSpPr/>
          <p:nvPr/>
        </p:nvSpPr>
        <p:spPr>
          <a:xfrm>
            <a:off x="3514889" y="2110174"/>
            <a:ext cx="1216152" cy="484632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4122965" y="2496377"/>
            <a:ext cx="0" cy="1746933"/>
          </a:xfrm>
          <a:prstGeom prst="straightConnector1">
            <a:avLst/>
          </a:prstGeom>
          <a:ln w="635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0" name="Picture 16" descr="Afbeeldingsresultaat voor euro tek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47" y="4509120"/>
            <a:ext cx="2004835" cy="200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echte verbindingslijn met pijl 8"/>
          <p:cNvCxnSpPr/>
          <p:nvPr/>
        </p:nvCxnSpPr>
        <p:spPr>
          <a:xfrm flipH="1">
            <a:off x="3074876" y="928527"/>
            <a:ext cx="659366" cy="784868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>
            <a:off x="6732240" y="944724"/>
            <a:ext cx="0" cy="752474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21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Hoe komt een docent aan zijn inkomen?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Hoe wordt het inkomen van een veehouderijbedrijf gevormd waar de opbrengsten worden gerealiseerd door het gezin?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71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Waaruit bestaat een inkomen?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Loon	: arbeid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Rente	: kapitaal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Pacht	: grond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Winst	: ondernemerschap</a:t>
            </a:r>
            <a:endParaRPr lang="nl-NL" dirty="0"/>
          </a:p>
        </p:txBody>
      </p:sp>
      <p:pic>
        <p:nvPicPr>
          <p:cNvPr id="2052" name="Picture 4" descr="Afbeeldingsresultaat voor inko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62339"/>
            <a:ext cx="6124453" cy="327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59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Inkomen melkveebedrijven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820" t="15398" r="25114" b="23436"/>
          <a:stretch/>
        </p:blipFill>
        <p:spPr>
          <a:xfrm>
            <a:off x="755576" y="1196752"/>
            <a:ext cx="7704856" cy="52948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5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Inkomen varkensbedrijven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385" t="15575" r="24029" b="23434"/>
          <a:stretch/>
        </p:blipFill>
        <p:spPr>
          <a:xfrm>
            <a:off x="611560" y="1388306"/>
            <a:ext cx="7848872" cy="52198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733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Bruto Nationaal inkomen</a:t>
            </a:r>
            <a:endParaRPr lang="nl-NL" dirty="0"/>
          </a:p>
        </p:txBody>
      </p:sp>
      <p:graphicFrame>
        <p:nvGraphicFramePr>
          <p:cNvPr id="8" name="Tijdelijke aanduiding voor inhou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02788"/>
              </p:ext>
            </p:extLst>
          </p:nvPr>
        </p:nvGraphicFramePr>
        <p:xfrm>
          <a:off x="1259632" y="1196975"/>
          <a:ext cx="7427168" cy="492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vak 8"/>
          <p:cNvSpPr txBox="1"/>
          <p:nvPr/>
        </p:nvSpPr>
        <p:spPr>
          <a:xfrm>
            <a:off x="4263279" y="1209026"/>
            <a:ext cx="2160240" cy="92333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Alle bruto inkomens die bedrijven en overheid uitbetalen</a:t>
            </a:r>
            <a:endParaRPr lang="nl-NL" dirty="0"/>
          </a:p>
        </p:txBody>
      </p:sp>
      <p:sp>
        <p:nvSpPr>
          <p:cNvPr id="10" name="Boog 9"/>
          <p:cNvSpPr/>
          <p:nvPr/>
        </p:nvSpPr>
        <p:spPr>
          <a:xfrm rot="5945561">
            <a:off x="5764096" y="25503"/>
            <a:ext cx="2440343" cy="1578398"/>
          </a:xfrm>
          <a:prstGeom prst="arc">
            <a:avLst>
              <a:gd name="adj1" fmla="val 16200000"/>
              <a:gd name="adj2" fmla="val 786626"/>
            </a:avLst>
          </a:prstGeom>
          <a:ln w="381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822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24744"/>
            <a:ext cx="6635080" cy="492941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Wat is economie?</a:t>
            </a:r>
            <a:endParaRPr lang="nl-NL" dirty="0"/>
          </a:p>
        </p:txBody>
      </p:sp>
      <p:pic>
        <p:nvPicPr>
          <p:cNvPr id="5122" name="Picture 2" descr="Afbeeldingsresultaat voor economie loes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97346"/>
            <a:ext cx="2336139" cy="330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051720" y="2307145"/>
            <a:ext cx="3960440" cy="240065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430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nl-NL" sz="2000" b="1" dirty="0">
                <a:solidFill>
                  <a:srgbClr val="232B69"/>
                </a:solidFill>
              </a:rPr>
              <a:t>De economie bestudeert keuzes die mensen maken bij de productie, consumptie en distributie van schaarse goederen en diensten</a:t>
            </a:r>
            <a:r>
              <a:rPr lang="nl-NL" sz="2000" b="1" dirty="0">
                <a:solidFill>
                  <a:srgbClr val="222222"/>
                </a:solidFill>
              </a:rPr>
              <a:t>.</a:t>
            </a:r>
            <a:endParaRPr lang="nl-NL" sz="2000" b="1" dirty="0"/>
          </a:p>
        </p:txBody>
      </p:sp>
      <p:sp>
        <p:nvSpPr>
          <p:cNvPr id="5" name="Pijl-rechts 4"/>
          <p:cNvSpPr/>
          <p:nvPr/>
        </p:nvSpPr>
        <p:spPr>
          <a:xfrm rot="5400000">
            <a:off x="4304540" y="1699069"/>
            <a:ext cx="587504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129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268760"/>
            <a:ext cx="6635080" cy="492941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Wat is welvaart?</a:t>
            </a:r>
            <a:endParaRPr lang="nl-NL" dirty="0"/>
          </a:p>
        </p:txBody>
      </p:sp>
      <p:pic>
        <p:nvPicPr>
          <p:cNvPr id="6146" name="Picture 2" descr="Afbeeldingsresultaat voor Welva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476" y="2564904"/>
            <a:ext cx="7144324" cy="331236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60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gemene powerpoint Sterk Merk 2014-2015.pptx" id="{00CBBA46-BF44-41D2-ACA5-835B31DC845C}" vid="{90BE0B73-40E1-4A2C-AA6C-067AE43913A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Algemene powerpoint Sterk Merk 2014-2015</Template>
  <TotalTime>5712</TotalTime>
  <Words>186</Words>
  <Application>Microsoft Office PowerPoint</Application>
  <PresentationFormat>Diavoorstelling (4:3)</PresentationFormat>
  <Paragraphs>51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Bodoni MT</vt:lpstr>
      <vt:lpstr>Calibri</vt:lpstr>
      <vt:lpstr>Times New Roman</vt:lpstr>
      <vt:lpstr>Kantoorthema</vt:lpstr>
      <vt:lpstr>PowerPoint-presentatie</vt:lpstr>
      <vt:lpstr>Productiedieren versus hobbydieren</vt:lpstr>
      <vt:lpstr>Vragen</vt:lpstr>
      <vt:lpstr>Waaruit bestaat een inkomen?</vt:lpstr>
      <vt:lpstr>Inkomen melkveebedrijven</vt:lpstr>
      <vt:lpstr>Inkomen varkensbedrijven</vt:lpstr>
      <vt:lpstr>Bruto Nationaal inkomen</vt:lpstr>
      <vt:lpstr>Vraag</vt:lpstr>
      <vt:lpstr>Vraag</vt:lpstr>
      <vt:lpstr>Welvaart?</vt:lpstr>
      <vt:lpstr>Nominale inkomens versus reële inkomens</vt:lpstr>
      <vt:lpstr>Inkomens</vt:lpstr>
      <vt:lpstr>Spreiding in inkomens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Noortje Wijnstok</dc:creator>
  <cp:lastModifiedBy>Wim Vugteveen</cp:lastModifiedBy>
  <cp:revision>152</cp:revision>
  <cp:lastPrinted>2017-10-05T08:12:32Z</cp:lastPrinted>
  <dcterms:created xsi:type="dcterms:W3CDTF">2016-01-26T10:40:10Z</dcterms:created>
  <dcterms:modified xsi:type="dcterms:W3CDTF">2019-05-08T09:30:17Z</dcterms:modified>
</cp:coreProperties>
</file>